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4/26/2016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0775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E451C3-0FF4-47C4-B829-773ADF60F88C}" type="datetimeFigureOut">
              <a:rPr lang="en-US" smtClean="0"/>
              <a:t>4/26/2016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86191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4/26/2016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241653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4/26/2016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5722892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4/26/2016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228978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BE451C3-0FF4-47C4-B829-773ADF60F88C}" type="datetimeFigureOut">
              <a:rPr lang="en-US" smtClean="0"/>
              <a:t>4/26/2016</a:t>
            </a:fld>
            <a:endParaRPr lang="en-US" dirty="0"/>
          </a:p>
        </p:txBody>
      </p:sp>
      <p:sp>
        <p:nvSpPr>
          <p:cNvPr id="4"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84765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BE451C3-0FF4-47C4-B829-773ADF60F88C}" type="datetimeFigureOut">
              <a:rPr lang="en-US" smtClean="0"/>
              <a:t>4/26/2016</a:t>
            </a:fld>
            <a:endParaRPr lang="en-US" dirty="0"/>
          </a:p>
        </p:txBody>
      </p:sp>
      <p:sp>
        <p:nvSpPr>
          <p:cNvPr id="4"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466344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4/26/2016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2000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4/26/2016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6786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9C9CA7B-DFD4-44B5-8C60-D14B8CD1FB59}" type="datetimeFigureOut">
              <a:rPr lang="en-US" smtClean="0"/>
              <a:t>4/26/2016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053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4/26/2016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2906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4/26/2016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572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4/26/2016</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214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7AA18ACC-A947-437B-A130-35BD54FDF1E9}" type="datetimeFigureOut">
              <a:rPr lang="en-US" smtClean="0"/>
              <a:t>4/26/2016</a:t>
            </a:fld>
            <a:endParaRPr lang="en-US" dirty="0"/>
          </a:p>
        </p:txBody>
      </p:sp>
      <p:sp>
        <p:nvSpPr>
          <p:cNvPr id="5" name="Footer Placeholder 3"/>
          <p:cNvSpPr>
            <a:spLocks noGrp="1"/>
          </p:cNvSpPr>
          <p:nvPr>
            <p:ph type="ftr" sz="quarter" idx="11"/>
          </p:nvPr>
        </p:nvSpPr>
        <p:spPr/>
        <p:txBody>
          <a:bodyPr/>
          <a:lstStyle/>
          <a:p>
            <a:r>
              <a:rPr lang="en-US" smtClean="0"/>
              <a:t>
              </a:t>
            </a:r>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4260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C8D7E02-BCB8-4D50-A234-369438C08659}" type="datetimeFigureOut">
              <a:rPr lang="en-US" smtClean="0"/>
              <a:t>4/26/2016</a:t>
            </a:fld>
            <a:endParaRPr lang="en-US" dirty="0"/>
          </a:p>
        </p:txBody>
      </p:sp>
      <p:sp>
        <p:nvSpPr>
          <p:cNvPr id="5" name="Footer Placeholder 2"/>
          <p:cNvSpPr>
            <a:spLocks noGrp="1"/>
          </p:cNvSpPr>
          <p:nvPr>
            <p:ph type="ftr" sz="quarter" idx="11"/>
          </p:nvPr>
        </p:nvSpPr>
        <p:spPr/>
        <p:txBody>
          <a:bodyPr/>
          <a:lstStyle/>
          <a:p>
            <a:r>
              <a:rPr lang="en-US" smtClean="0"/>
              <a:t>
              </a:t>
            </a:r>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712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76E86A4C-8E40-4F87-A4F0-01A0687C5742}" type="datetimeFigureOut">
              <a:rPr lang="en-US" smtClean="0"/>
              <a:t>4/26/2016</a:t>
            </a:fld>
            <a:endParaRPr lang="en-US" dirty="0"/>
          </a:p>
        </p:txBody>
      </p:sp>
      <p:sp>
        <p:nvSpPr>
          <p:cNvPr id="5" name="Footer Placeholder 5"/>
          <p:cNvSpPr>
            <a:spLocks noGrp="1"/>
          </p:cNvSpPr>
          <p:nvPr>
            <p:ph type="ftr" sz="quarter" idx="11"/>
          </p:nvPr>
        </p:nvSpPr>
        <p:spPr/>
        <p:txBody>
          <a:bodyPr/>
          <a:lstStyle/>
          <a:p>
            <a:r>
              <a:rPr lang="en-US" smtClean="0"/>
              <a:t>
              </a:t>
            </a:r>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4774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4/26/2016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4086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BE451C3-0FF4-47C4-B829-773ADF60F88C}" type="datetimeFigureOut">
              <a:rPr lang="en-US" smtClean="0"/>
              <a:t>4/26/2016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smtClean="0"/>
              <a:t>
              </a:t>
            </a:r>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2430701"/>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findingdulcinea.com/news/education/2009/june/Can-Language-Immersion-Lead-to-Enhanced-Creativity.html" TargetMode="External"/><Relationship Id="rId2" Type="http://schemas.openxmlformats.org/officeDocument/2006/relationships/hyperlink" Target="http://www.scientificamerican.com/article/foreign-language-improve-decision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honorsmentorshipalexispoole.weebly.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Capstone Project</a:t>
            </a:r>
            <a:endParaRPr lang="en-US" dirty="0"/>
          </a:p>
        </p:txBody>
      </p:sp>
      <p:sp>
        <p:nvSpPr>
          <p:cNvPr id="3" name="Subtitle 2"/>
          <p:cNvSpPr>
            <a:spLocks noGrp="1"/>
          </p:cNvSpPr>
          <p:nvPr>
            <p:ph type="subTitle" idx="1"/>
          </p:nvPr>
        </p:nvSpPr>
        <p:spPr/>
        <p:txBody>
          <a:bodyPr/>
          <a:lstStyle/>
          <a:p>
            <a:r>
              <a:rPr lang="en-US" dirty="0" smtClean="0"/>
              <a:t>Alexis Poole, HMP Student 2016</a:t>
            </a:r>
            <a:endParaRPr lang="en-US" dirty="0"/>
          </a:p>
        </p:txBody>
      </p:sp>
    </p:spTree>
    <p:extLst>
      <p:ext uri="{BB962C8B-B14F-4D97-AF65-F5344CB8AC3E}">
        <p14:creationId xmlns:p14="http://schemas.microsoft.com/office/powerpoint/2010/main" val="2805318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1024128" y="2249424"/>
            <a:ext cx="9720073" cy="4023360"/>
          </a:xfrm>
        </p:spPr>
        <p:txBody>
          <a:bodyPr/>
          <a:lstStyle/>
          <a:p>
            <a:pPr>
              <a:buFont typeface="Arial" panose="020B0604020202020204" pitchFamily="34" charset="0"/>
              <a:buChar char="•"/>
            </a:pPr>
            <a:r>
              <a:rPr lang="en-US" dirty="0" smtClean="0"/>
              <a:t>My name is Alexis Poole, I am a Senior at Flowery Branch high school, and with the opportunity the Honors Mentorship Program has given me I have been able to experience the world of Spanish education. </a:t>
            </a:r>
          </a:p>
          <a:p>
            <a:pPr>
              <a:buFont typeface="Arial" panose="020B0604020202020204" pitchFamily="34" charset="0"/>
              <a:buChar char="•"/>
            </a:pPr>
            <a:r>
              <a:rPr lang="en-US" dirty="0" smtClean="0"/>
              <a:t>I mentored with Mrs. Meredith Westbrook, a Spanish teacher at C.W. Davis Middle School.</a:t>
            </a:r>
          </a:p>
          <a:p>
            <a:pPr marL="0" indent="0">
              <a:buNone/>
            </a:pPr>
            <a:endParaRPr lang="en-US" dirty="0"/>
          </a:p>
        </p:txBody>
      </p:sp>
    </p:spTree>
    <p:extLst>
      <p:ext uri="{BB962C8B-B14F-4D97-AF65-F5344CB8AC3E}">
        <p14:creationId xmlns:p14="http://schemas.microsoft.com/office/powerpoint/2010/main" val="355480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a:t>
            </a:r>
            <a:endParaRPr lang="en-US" dirty="0"/>
          </a:p>
        </p:txBody>
      </p:sp>
      <p:sp>
        <p:nvSpPr>
          <p:cNvPr id="3" name="Content Placeholder 2"/>
          <p:cNvSpPr>
            <a:spLocks noGrp="1"/>
          </p:cNvSpPr>
          <p:nvPr>
            <p:ph idx="1"/>
          </p:nvPr>
        </p:nvSpPr>
        <p:spPr/>
        <p:txBody>
          <a:bodyPr/>
          <a:lstStyle/>
          <a:p>
            <a:r>
              <a:rPr lang="en-US" dirty="0" smtClean="0"/>
              <a:t>In order to direct my research, the essential question I was trying to answer was </a:t>
            </a:r>
            <a:r>
              <a:rPr lang="en-US" dirty="0" smtClean="0">
                <a:solidFill>
                  <a:schemeClr val="tx2">
                    <a:lumMod val="10000"/>
                  </a:schemeClr>
                </a:solidFill>
              </a:rPr>
              <a:t>how does the study of a foreign language throughout middle and high school structure an individual’s knowledge of other cultures and propel their desire to venture to other parts of the world to communicate the language that they’ve learned? </a:t>
            </a:r>
            <a:endParaRPr lang="en-US" dirty="0">
              <a:solidFill>
                <a:schemeClr val="tx2">
                  <a:lumMod val="10000"/>
                </a:schemeClr>
              </a:solidFill>
            </a:endParaRPr>
          </a:p>
        </p:txBody>
      </p:sp>
    </p:spTree>
    <p:extLst>
      <p:ext uri="{BB962C8B-B14F-4D97-AF65-F5344CB8AC3E}">
        <p14:creationId xmlns:p14="http://schemas.microsoft.com/office/powerpoint/2010/main" val="184255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Content Placeholder 2"/>
          <p:cNvSpPr>
            <a:spLocks noGrp="1"/>
          </p:cNvSpPr>
          <p:nvPr>
            <p:ph idx="1"/>
          </p:nvPr>
        </p:nvSpPr>
        <p:spPr/>
        <p:txBody>
          <a:bodyPr/>
          <a:lstStyle/>
          <a:p>
            <a:r>
              <a:rPr lang="en-US" dirty="0" smtClean="0"/>
              <a:t>“Learning  a foreign language is a great way to connect to other cultures, and learn the beauty of a country that speaks said language. Its challenging, but if you immerse yourself into this other culture, you expand your knowledge and your view of the world changes. You can learn a lot about yourself by learning another language and studying other cultures.” –Spanish Student </a:t>
            </a:r>
          </a:p>
          <a:p>
            <a:r>
              <a:rPr lang="en-US" dirty="0" smtClean="0"/>
              <a:t>Interviews with both high school students and middle school that are currently enrolled in a foreign language class revealed that the study of a secondary language is a challenging way to increase your view of the world and how others communicate. Learning a secondary language was said to be “a beneficial way for students to explore, especially if traveling is going to be part of their futures.” </a:t>
            </a:r>
            <a:endParaRPr lang="en-US" dirty="0"/>
          </a:p>
        </p:txBody>
      </p:sp>
    </p:spTree>
    <p:extLst>
      <p:ext uri="{BB962C8B-B14F-4D97-AF65-F5344CB8AC3E}">
        <p14:creationId xmlns:p14="http://schemas.microsoft.com/office/powerpoint/2010/main" val="3281862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Articles</a:t>
            </a:r>
            <a:endParaRPr lang="en-US" dirty="0"/>
          </a:p>
        </p:txBody>
      </p:sp>
      <p:sp>
        <p:nvSpPr>
          <p:cNvPr id="3" name="Content Placeholder 2"/>
          <p:cNvSpPr>
            <a:spLocks noGrp="1"/>
          </p:cNvSpPr>
          <p:nvPr>
            <p:ph idx="1"/>
          </p:nvPr>
        </p:nvSpPr>
        <p:spPr/>
        <p:txBody>
          <a:bodyPr/>
          <a:lstStyle/>
          <a:p>
            <a:r>
              <a:rPr lang="en-US" dirty="0">
                <a:hlinkClick r:id="rId2"/>
              </a:rPr>
              <a:t>http://www.scientificamerican.com/article/foreign-language-improve-decisions</a:t>
            </a:r>
            <a:r>
              <a:rPr lang="en-US" dirty="0" smtClean="0">
                <a:hlinkClick r:id="rId2"/>
              </a:rPr>
              <a:t>/</a:t>
            </a:r>
            <a:endParaRPr lang="en-US" dirty="0" smtClean="0"/>
          </a:p>
          <a:p>
            <a:r>
              <a:rPr lang="en-US" dirty="0">
                <a:hlinkClick r:id="rId3"/>
              </a:rPr>
              <a:t>http://</a:t>
            </a:r>
            <a:r>
              <a:rPr lang="en-US" dirty="0" smtClean="0">
                <a:hlinkClick r:id="rId3"/>
              </a:rPr>
              <a:t>www.findingdulcinea.com/news/education/2009/june/Can-Language-Immersion-Lead-to-Enhanced-Creativity.html</a:t>
            </a:r>
            <a:endParaRPr lang="en-US" dirty="0" smtClean="0"/>
          </a:p>
          <a:p>
            <a:r>
              <a:rPr lang="en-US" dirty="0" smtClean="0"/>
              <a:t>These articles have to similar takes on learning a second language, both claiming that this type of learning enhances critical thinking skills as well as boosting self esteem. </a:t>
            </a:r>
          </a:p>
          <a:p>
            <a:r>
              <a:rPr lang="en-US" dirty="0" smtClean="0"/>
              <a:t>I found that learning a second language can also enhance creativity, learning new skills and becoming bilingual can encourage a student to try new things, broaden their horizons. </a:t>
            </a:r>
            <a:endParaRPr lang="en-US" dirty="0"/>
          </a:p>
        </p:txBody>
      </p:sp>
    </p:spTree>
    <p:extLst>
      <p:ext uri="{BB962C8B-B14F-4D97-AF65-F5344CB8AC3E}">
        <p14:creationId xmlns:p14="http://schemas.microsoft.com/office/powerpoint/2010/main" val="1776314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a:t>
            </a:r>
            <a:endParaRPr lang="en-US" dirty="0"/>
          </a:p>
        </p:txBody>
      </p:sp>
      <p:sp>
        <p:nvSpPr>
          <p:cNvPr id="3" name="Content Placeholder 2"/>
          <p:cNvSpPr>
            <a:spLocks noGrp="1"/>
          </p:cNvSpPr>
          <p:nvPr>
            <p:ph idx="1"/>
          </p:nvPr>
        </p:nvSpPr>
        <p:spPr/>
        <p:txBody>
          <a:bodyPr/>
          <a:lstStyle/>
          <a:p>
            <a:r>
              <a:rPr lang="en-US">
                <a:hlinkClick r:id="rId2"/>
              </a:rPr>
              <a:t>http://</a:t>
            </a:r>
            <a:r>
              <a:rPr lang="en-US">
                <a:hlinkClick r:id="rId2"/>
              </a:rPr>
              <a:t>honorsmentorshipalexispoole.weebly.com</a:t>
            </a:r>
            <a:r>
              <a:rPr lang="en-US" smtClean="0">
                <a:hlinkClick r:id="rId2"/>
              </a:rPr>
              <a:t>/</a:t>
            </a:r>
            <a:endParaRPr lang="en-US" smtClean="0"/>
          </a:p>
          <a:p>
            <a:endParaRPr lang="en-US"/>
          </a:p>
        </p:txBody>
      </p:sp>
    </p:spTree>
    <p:extLst>
      <p:ext uri="{BB962C8B-B14F-4D97-AF65-F5344CB8AC3E}">
        <p14:creationId xmlns:p14="http://schemas.microsoft.com/office/powerpoint/2010/main" val="3056503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I have discovered, through research and discussions with students currently enrolled in foreign language courses, that learning a secondary language is a beneficial thing for students. Taking a secondary language enhances creativity, opens a new door for some people who desire to immerse themselves in another culture. With a secondary language in their toolbox, a students possibilities are endless, they could study abroad, or go on medical missions or mission trips to foreign countries and use their secondary language to communicate. </a:t>
            </a:r>
            <a:endParaRPr lang="en-US" dirty="0"/>
          </a:p>
        </p:txBody>
      </p:sp>
    </p:spTree>
    <p:extLst>
      <p:ext uri="{BB962C8B-B14F-4D97-AF65-F5344CB8AC3E}">
        <p14:creationId xmlns:p14="http://schemas.microsoft.com/office/powerpoint/2010/main" val="11414576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69</TotalTime>
  <Words>433</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Capstone Project</vt:lpstr>
      <vt:lpstr>Introduction</vt:lpstr>
      <vt:lpstr>Essential Question:</vt:lpstr>
      <vt:lpstr>Research</vt:lpstr>
      <vt:lpstr>Articles</vt:lpstr>
      <vt:lpstr>Website</vt:lpstr>
      <vt:lpstr>Conclusion</vt:lpstr>
    </vt:vector>
  </TitlesOfParts>
  <Company>Hall County Board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Capstone Project</dc:title>
  <dc:creator>Poole, Carol</dc:creator>
  <cp:lastModifiedBy>Poole, Carol</cp:lastModifiedBy>
  <cp:revision>5</cp:revision>
  <dcterms:created xsi:type="dcterms:W3CDTF">2016-04-26T21:43:23Z</dcterms:created>
  <dcterms:modified xsi:type="dcterms:W3CDTF">2016-04-26T22:53:07Z</dcterms:modified>
</cp:coreProperties>
</file>